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elegraf Bold" panose="020B0604020202020204" charset="0"/>
      <p:regular r:id="rId16"/>
    </p:embeddedFont>
    <p:embeddedFont>
      <p:font typeface="Rubik One" panose="020B0604020202020204" charset="-79"/>
      <p:regular r:id="rId17"/>
    </p:embeddedFont>
    <p:embeddedFont>
      <p:font typeface="Telegraf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2736" y="1609972"/>
            <a:ext cx="7799581" cy="271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5"/>
              </a:lnSpc>
            </a:pPr>
            <a:r>
              <a:rPr lang="en-US" sz="13045" spc="-613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Mindcare</a:t>
            </a:r>
          </a:p>
          <a:p>
            <a:pPr algn="l">
              <a:lnSpc>
                <a:spcPts val="10045"/>
              </a:lnSpc>
            </a:pPr>
            <a:r>
              <a:rPr lang="en-US" sz="13045" spc="-613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        AI</a:t>
            </a:r>
          </a:p>
        </p:txBody>
      </p:sp>
      <p:sp>
        <p:nvSpPr>
          <p:cNvPr id="3" name="Freeform 3"/>
          <p:cNvSpPr/>
          <p:nvPr/>
        </p:nvSpPr>
        <p:spPr>
          <a:xfrm>
            <a:off x="6715343" y="1028700"/>
            <a:ext cx="10254953" cy="8229600"/>
          </a:xfrm>
          <a:custGeom>
            <a:avLst/>
            <a:gdLst/>
            <a:ahLst/>
            <a:cxnLst/>
            <a:rect l="l" t="t" r="r" b="b"/>
            <a:pathLst>
              <a:path w="10254953" h="8229600">
                <a:moveTo>
                  <a:pt x="0" y="0"/>
                </a:moveTo>
                <a:lnTo>
                  <a:pt x="10254953" y="0"/>
                </a:lnTo>
                <a:lnTo>
                  <a:pt x="102549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48927" y="4049995"/>
            <a:ext cx="4687198" cy="831221"/>
            <a:chOff x="0" y="0"/>
            <a:chExt cx="1234488" cy="2189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4488" cy="218922"/>
            </a:xfrm>
            <a:custGeom>
              <a:avLst/>
              <a:gdLst/>
              <a:ahLst/>
              <a:cxnLst/>
              <a:rect l="l" t="t" r="r" b="b"/>
              <a:pathLst>
                <a:path w="1234488" h="218922">
                  <a:moveTo>
                    <a:pt x="84238" y="0"/>
                  </a:moveTo>
                  <a:lnTo>
                    <a:pt x="1150251" y="0"/>
                  </a:lnTo>
                  <a:cubicBezTo>
                    <a:pt x="1172592" y="0"/>
                    <a:pt x="1194018" y="8875"/>
                    <a:pt x="1209816" y="24673"/>
                  </a:cubicBezTo>
                  <a:cubicBezTo>
                    <a:pt x="1225613" y="40470"/>
                    <a:pt x="1234488" y="61896"/>
                    <a:pt x="1234488" y="84238"/>
                  </a:cubicBezTo>
                  <a:lnTo>
                    <a:pt x="1234488" y="134685"/>
                  </a:lnTo>
                  <a:cubicBezTo>
                    <a:pt x="1234488" y="157026"/>
                    <a:pt x="1225613" y="178452"/>
                    <a:pt x="1209816" y="194250"/>
                  </a:cubicBezTo>
                  <a:cubicBezTo>
                    <a:pt x="1194018" y="210047"/>
                    <a:pt x="1172592" y="218922"/>
                    <a:pt x="1150251" y="218922"/>
                  </a:cubicBezTo>
                  <a:lnTo>
                    <a:pt x="84238" y="218922"/>
                  </a:lnTo>
                  <a:cubicBezTo>
                    <a:pt x="61896" y="218922"/>
                    <a:pt x="40470" y="210047"/>
                    <a:pt x="24673" y="194250"/>
                  </a:cubicBezTo>
                  <a:cubicBezTo>
                    <a:pt x="8875" y="178452"/>
                    <a:pt x="0" y="157026"/>
                    <a:pt x="0" y="134685"/>
                  </a:cubicBezTo>
                  <a:lnTo>
                    <a:pt x="0" y="84238"/>
                  </a:lnTo>
                  <a:cubicBezTo>
                    <a:pt x="0" y="61896"/>
                    <a:pt x="8875" y="40470"/>
                    <a:pt x="24673" y="24673"/>
                  </a:cubicBezTo>
                  <a:cubicBezTo>
                    <a:pt x="40470" y="8875"/>
                    <a:pt x="61896" y="0"/>
                    <a:pt x="842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234488" cy="285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92736" y="5861695"/>
            <a:ext cx="4716778" cy="771051"/>
            <a:chOff x="0" y="0"/>
            <a:chExt cx="1242279" cy="2030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2279" cy="203075"/>
            </a:xfrm>
            <a:custGeom>
              <a:avLst/>
              <a:gdLst/>
              <a:ahLst/>
              <a:cxnLst/>
              <a:rect l="l" t="t" r="r" b="b"/>
              <a:pathLst>
                <a:path w="1242279" h="203075">
                  <a:moveTo>
                    <a:pt x="83709" y="0"/>
                  </a:moveTo>
                  <a:lnTo>
                    <a:pt x="1158570" y="0"/>
                  </a:lnTo>
                  <a:cubicBezTo>
                    <a:pt x="1204801" y="0"/>
                    <a:pt x="1242279" y="37478"/>
                    <a:pt x="1242279" y="83709"/>
                  </a:cubicBezTo>
                  <a:lnTo>
                    <a:pt x="1242279" y="119366"/>
                  </a:lnTo>
                  <a:cubicBezTo>
                    <a:pt x="1242279" y="165597"/>
                    <a:pt x="1204801" y="203075"/>
                    <a:pt x="1158570" y="203075"/>
                  </a:cubicBezTo>
                  <a:lnTo>
                    <a:pt x="83709" y="203075"/>
                  </a:lnTo>
                  <a:cubicBezTo>
                    <a:pt x="37478" y="203075"/>
                    <a:pt x="0" y="165597"/>
                    <a:pt x="0" y="119366"/>
                  </a:cubicBezTo>
                  <a:lnTo>
                    <a:pt x="0" y="83709"/>
                  </a:lnTo>
                  <a:cubicBezTo>
                    <a:pt x="0" y="37478"/>
                    <a:pt x="37478" y="0"/>
                    <a:pt x="837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42279" cy="26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5111061" y="3111592"/>
            <a:ext cx="2148239" cy="1211069"/>
          </a:xfrm>
          <a:custGeom>
            <a:avLst/>
            <a:gdLst/>
            <a:ahLst/>
            <a:cxnLst/>
            <a:rect l="l" t="t" r="r" b="b"/>
            <a:pathLst>
              <a:path w="2148239" h="1211069">
                <a:moveTo>
                  <a:pt x="2148239" y="0"/>
                </a:moveTo>
                <a:lnTo>
                  <a:pt x="0" y="0"/>
                </a:lnTo>
                <a:lnTo>
                  <a:pt x="0" y="1211070"/>
                </a:lnTo>
                <a:lnTo>
                  <a:pt x="2148239" y="1211070"/>
                </a:lnTo>
                <a:lnTo>
                  <a:pt x="214823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5460256" y="498962"/>
            <a:ext cx="1879338" cy="1059477"/>
          </a:xfrm>
          <a:custGeom>
            <a:avLst/>
            <a:gdLst/>
            <a:ahLst/>
            <a:cxnLst/>
            <a:rect l="l" t="t" r="r" b="b"/>
            <a:pathLst>
              <a:path w="1879338" h="1059477">
                <a:moveTo>
                  <a:pt x="1879338" y="0"/>
                </a:moveTo>
                <a:lnTo>
                  <a:pt x="0" y="0"/>
                </a:lnTo>
                <a:lnTo>
                  <a:pt x="0" y="1059476"/>
                </a:lnTo>
                <a:lnTo>
                  <a:pt x="1879338" y="1059476"/>
                </a:lnTo>
                <a:lnTo>
                  <a:pt x="18793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85128" y="4146365"/>
            <a:ext cx="4014797" cy="54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3"/>
              </a:lnSpc>
              <a:spcBef>
                <a:spcPct val="0"/>
              </a:spcBef>
            </a:pPr>
            <a:r>
              <a:rPr lang="en-US" sz="2987" b="1" spc="-119" dirty="0">
                <a:solidFill>
                  <a:srgbClr val="11363E"/>
                </a:solidFill>
                <a:latin typeface="Telegraf Bold"/>
                <a:ea typeface="Telegraf Bold"/>
                <a:cs typeface="Telegraf Bold"/>
                <a:sym typeface="Telegraf Bold"/>
              </a:rPr>
              <a:t>A Path to Well-being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2736" y="5999570"/>
            <a:ext cx="471677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Team Name -Techno bytes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293666" y="6879551"/>
            <a:ext cx="7693590" cy="190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2"/>
              </a:lnSpc>
            </a:pPr>
            <a:r>
              <a:rPr lang="en-US" sz="3085" b="1" spc="-61" dirty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Team </a:t>
            </a:r>
            <a:r>
              <a:rPr lang="en-US" sz="3085" b="1" spc="-61" dirty="0" smtClean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Member </a:t>
            </a:r>
            <a:r>
              <a:rPr lang="en-US" sz="3085" b="1" spc="-61" dirty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:- </a:t>
            </a:r>
          </a:p>
          <a:p>
            <a:pPr algn="ctr">
              <a:lnSpc>
                <a:spcPts val="3702"/>
              </a:lnSpc>
            </a:pPr>
            <a:r>
              <a:rPr lang="en-US" sz="3085" b="1" spc="-61" dirty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                      </a:t>
            </a:r>
            <a:r>
              <a:rPr lang="en-US" sz="3085" b="1" spc="-61" dirty="0" smtClean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Aditya Sinha (solo)</a:t>
            </a:r>
            <a:endParaRPr lang="en-US" sz="3085" b="1" spc="-61" dirty="0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algn="ctr">
              <a:lnSpc>
                <a:spcPts val="3702"/>
              </a:lnSpc>
            </a:pPr>
            <a:endParaRPr lang="en-US" sz="3085" b="1" spc="-61" dirty="0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algn="ctr">
              <a:lnSpc>
                <a:spcPts val="3702"/>
              </a:lnSpc>
              <a:spcBef>
                <a:spcPct val="0"/>
              </a:spcBef>
            </a:pPr>
            <a:endParaRPr lang="en-US" sz="3085" b="1" spc="-61" dirty="0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257" y="2267861"/>
            <a:ext cx="14874043" cy="213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5"/>
              </a:lnSpc>
            </a:pPr>
            <a:r>
              <a:rPr lang="en-US" sz="17901" spc="-841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6411920" y="3844356"/>
            <a:ext cx="6820717" cy="5413944"/>
          </a:xfrm>
          <a:custGeom>
            <a:avLst/>
            <a:gdLst/>
            <a:ahLst/>
            <a:cxnLst/>
            <a:rect l="l" t="t" r="r" b="b"/>
            <a:pathLst>
              <a:path w="6820717" h="5413944">
                <a:moveTo>
                  <a:pt x="0" y="0"/>
                </a:moveTo>
                <a:lnTo>
                  <a:pt x="6820717" y="0"/>
                </a:lnTo>
                <a:lnTo>
                  <a:pt x="6820717" y="5413944"/>
                </a:lnTo>
                <a:lnTo>
                  <a:pt x="0" y="541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989677" y="4743888"/>
            <a:ext cx="2797472" cy="1577075"/>
          </a:xfrm>
          <a:custGeom>
            <a:avLst/>
            <a:gdLst/>
            <a:ahLst/>
            <a:cxnLst/>
            <a:rect l="l" t="t" r="r" b="b"/>
            <a:pathLst>
              <a:path w="2797472" h="1577075">
                <a:moveTo>
                  <a:pt x="2797472" y="0"/>
                </a:moveTo>
                <a:lnTo>
                  <a:pt x="0" y="0"/>
                </a:lnTo>
                <a:lnTo>
                  <a:pt x="0" y="1577075"/>
                </a:lnTo>
                <a:lnTo>
                  <a:pt x="2797472" y="1577075"/>
                </a:lnTo>
                <a:lnTo>
                  <a:pt x="27974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4670" y="3740234"/>
            <a:ext cx="2358182" cy="1329425"/>
          </a:xfrm>
          <a:custGeom>
            <a:avLst/>
            <a:gdLst/>
            <a:ahLst/>
            <a:cxnLst/>
            <a:rect l="l" t="t" r="r" b="b"/>
            <a:pathLst>
              <a:path w="2358182" h="1329425">
                <a:moveTo>
                  <a:pt x="0" y="0"/>
                </a:moveTo>
                <a:lnTo>
                  <a:pt x="2358182" y="0"/>
                </a:lnTo>
                <a:lnTo>
                  <a:pt x="2358182" y="1329425"/>
                </a:lnTo>
                <a:lnTo>
                  <a:pt x="0" y="1329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59228" y="243854"/>
            <a:ext cx="5719311" cy="1718266"/>
            <a:chOff x="0" y="0"/>
            <a:chExt cx="1506320" cy="4525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6321" cy="452547"/>
            </a:xfrm>
            <a:custGeom>
              <a:avLst/>
              <a:gdLst/>
              <a:ahLst/>
              <a:cxnLst/>
              <a:rect l="l" t="t" r="r" b="b"/>
              <a:pathLst>
                <a:path w="1506321" h="452547">
                  <a:moveTo>
                    <a:pt x="69036" y="0"/>
                  </a:moveTo>
                  <a:lnTo>
                    <a:pt x="1437285" y="0"/>
                  </a:lnTo>
                  <a:cubicBezTo>
                    <a:pt x="1455594" y="0"/>
                    <a:pt x="1473154" y="7273"/>
                    <a:pt x="1486100" y="20220"/>
                  </a:cubicBezTo>
                  <a:cubicBezTo>
                    <a:pt x="1499047" y="33167"/>
                    <a:pt x="1506321" y="50726"/>
                    <a:pt x="1506321" y="69036"/>
                  </a:cubicBezTo>
                  <a:lnTo>
                    <a:pt x="1506321" y="383511"/>
                  </a:lnTo>
                  <a:cubicBezTo>
                    <a:pt x="1506321" y="421639"/>
                    <a:pt x="1475412" y="452547"/>
                    <a:pt x="1437285" y="452547"/>
                  </a:cubicBezTo>
                  <a:lnTo>
                    <a:pt x="69036" y="452547"/>
                  </a:lnTo>
                  <a:cubicBezTo>
                    <a:pt x="30908" y="452547"/>
                    <a:pt x="0" y="421639"/>
                    <a:pt x="0" y="383511"/>
                  </a:cubicBezTo>
                  <a:lnTo>
                    <a:pt x="0" y="69036"/>
                  </a:lnTo>
                  <a:cubicBezTo>
                    <a:pt x="0" y="30908"/>
                    <a:pt x="30908" y="0"/>
                    <a:pt x="690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506320" cy="54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b="1" spc="-123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🌍 Making mental health support universally accessible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49485" y="7402055"/>
            <a:ext cx="5216274" cy="1678643"/>
            <a:chOff x="0" y="0"/>
            <a:chExt cx="1373833" cy="4421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3833" cy="442112"/>
            </a:xfrm>
            <a:custGeom>
              <a:avLst/>
              <a:gdLst/>
              <a:ahLst/>
              <a:cxnLst/>
              <a:rect l="l" t="t" r="r" b="b"/>
              <a:pathLst>
                <a:path w="1373833" h="442112">
                  <a:moveTo>
                    <a:pt x="75693" y="0"/>
                  </a:moveTo>
                  <a:lnTo>
                    <a:pt x="1298140" y="0"/>
                  </a:lnTo>
                  <a:cubicBezTo>
                    <a:pt x="1318215" y="0"/>
                    <a:pt x="1337468" y="7975"/>
                    <a:pt x="1351663" y="22170"/>
                  </a:cubicBezTo>
                  <a:cubicBezTo>
                    <a:pt x="1365859" y="36365"/>
                    <a:pt x="1373833" y="55618"/>
                    <a:pt x="1373833" y="75693"/>
                  </a:cubicBezTo>
                  <a:lnTo>
                    <a:pt x="1373833" y="366418"/>
                  </a:lnTo>
                  <a:cubicBezTo>
                    <a:pt x="1373833" y="386493"/>
                    <a:pt x="1365859" y="405746"/>
                    <a:pt x="1351663" y="419942"/>
                  </a:cubicBezTo>
                  <a:cubicBezTo>
                    <a:pt x="1337468" y="434137"/>
                    <a:pt x="1318215" y="442112"/>
                    <a:pt x="1298140" y="442112"/>
                  </a:cubicBezTo>
                  <a:lnTo>
                    <a:pt x="75693" y="442112"/>
                  </a:lnTo>
                  <a:cubicBezTo>
                    <a:pt x="55618" y="442112"/>
                    <a:pt x="36365" y="434137"/>
                    <a:pt x="22170" y="419942"/>
                  </a:cubicBezTo>
                  <a:cubicBezTo>
                    <a:pt x="7975" y="405746"/>
                    <a:pt x="0" y="386493"/>
                    <a:pt x="0" y="366418"/>
                  </a:cubicBezTo>
                  <a:lnTo>
                    <a:pt x="0" y="75693"/>
                  </a:lnTo>
                  <a:cubicBezTo>
                    <a:pt x="0" y="55618"/>
                    <a:pt x="7975" y="36365"/>
                    <a:pt x="22170" y="22170"/>
                  </a:cubicBezTo>
                  <a:cubicBezTo>
                    <a:pt x="36365" y="7975"/>
                    <a:pt x="55618" y="0"/>
                    <a:pt x="756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373833" cy="546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b="1" spc="-143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🤖 Building emotionally aware, ethical AI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41072"/>
            <a:ext cx="8115300" cy="5674433"/>
            <a:chOff x="0" y="0"/>
            <a:chExt cx="2137363" cy="1494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1494501"/>
            </a:xfrm>
            <a:custGeom>
              <a:avLst/>
              <a:gdLst/>
              <a:ahLst/>
              <a:cxnLst/>
              <a:rect l="l" t="t" r="r" b="b"/>
              <a:pathLst>
                <a:path w="2137363" h="1494501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445847"/>
                  </a:lnTo>
                  <a:cubicBezTo>
                    <a:pt x="2137363" y="1472718"/>
                    <a:pt x="2115580" y="1494501"/>
                    <a:pt x="2088710" y="1494501"/>
                  </a:cubicBezTo>
                  <a:lnTo>
                    <a:pt x="48654" y="1494501"/>
                  </a:lnTo>
                  <a:cubicBezTo>
                    <a:pt x="21783" y="1494501"/>
                    <a:pt x="0" y="1472718"/>
                    <a:pt x="0" y="1445847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37363" cy="1561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5654872" y="6874171"/>
            <a:ext cx="1604428" cy="904496"/>
          </a:xfrm>
          <a:custGeom>
            <a:avLst/>
            <a:gdLst/>
            <a:ahLst/>
            <a:cxnLst/>
            <a:rect l="l" t="t" r="r" b="b"/>
            <a:pathLst>
              <a:path w="1604428" h="904496">
                <a:moveTo>
                  <a:pt x="1604428" y="0"/>
                </a:moveTo>
                <a:lnTo>
                  <a:pt x="0" y="0"/>
                </a:lnTo>
                <a:lnTo>
                  <a:pt x="0" y="904496"/>
                </a:lnTo>
                <a:lnTo>
                  <a:pt x="1604428" y="904496"/>
                </a:lnTo>
                <a:lnTo>
                  <a:pt x="16044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309605" y="372676"/>
            <a:ext cx="2327357" cy="1312048"/>
          </a:xfrm>
          <a:custGeom>
            <a:avLst/>
            <a:gdLst/>
            <a:ahLst/>
            <a:cxnLst/>
            <a:rect l="l" t="t" r="r" b="b"/>
            <a:pathLst>
              <a:path w="2327357" h="1312048">
                <a:moveTo>
                  <a:pt x="2327358" y="0"/>
                </a:moveTo>
                <a:lnTo>
                  <a:pt x="0" y="0"/>
                </a:lnTo>
                <a:lnTo>
                  <a:pt x="0" y="1312048"/>
                </a:lnTo>
                <a:lnTo>
                  <a:pt x="2327358" y="1312048"/>
                </a:lnTo>
                <a:lnTo>
                  <a:pt x="23273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97758" y="0"/>
            <a:ext cx="5959328" cy="3634585"/>
          </a:xfrm>
          <a:custGeom>
            <a:avLst/>
            <a:gdLst/>
            <a:ahLst/>
            <a:cxnLst/>
            <a:rect l="l" t="t" r="r" b="b"/>
            <a:pathLst>
              <a:path w="5959328" h="3634585">
                <a:moveTo>
                  <a:pt x="0" y="0"/>
                </a:moveTo>
                <a:lnTo>
                  <a:pt x="5959328" y="0"/>
                </a:lnTo>
                <a:lnTo>
                  <a:pt x="5959328" y="3634585"/>
                </a:lnTo>
                <a:lnTo>
                  <a:pt x="0" y="3634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174" b="-1517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97758" y="3784171"/>
            <a:ext cx="5446441" cy="6224504"/>
          </a:xfrm>
          <a:custGeom>
            <a:avLst/>
            <a:gdLst/>
            <a:ahLst/>
            <a:cxnLst/>
            <a:rect l="l" t="t" r="r" b="b"/>
            <a:pathLst>
              <a:path w="5446441" h="6224504">
                <a:moveTo>
                  <a:pt x="0" y="0"/>
                </a:moveTo>
                <a:lnTo>
                  <a:pt x="5446441" y="0"/>
                </a:lnTo>
                <a:lnTo>
                  <a:pt x="5446441" y="6224504"/>
                </a:lnTo>
                <a:lnTo>
                  <a:pt x="0" y="622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265106"/>
            <a:ext cx="8758813" cy="2693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14"/>
              </a:lnSpc>
            </a:pPr>
            <a:r>
              <a:rPr lang="en-US" sz="12517" spc="-588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Problem </a:t>
            </a:r>
          </a:p>
          <a:p>
            <a:pPr algn="l">
              <a:lnSpc>
                <a:spcPts val="10014"/>
              </a:lnSpc>
            </a:pPr>
            <a:r>
              <a:rPr lang="en-US" sz="12517" spc="-588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0839" y="4372515"/>
            <a:ext cx="7571023" cy="475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147" lvl="1" indent="-304574" algn="l">
              <a:lnSpc>
                <a:spcPts val="3385"/>
              </a:lnSpc>
              <a:buFont typeface="Arial"/>
              <a:buChar char="•"/>
            </a:pPr>
            <a:r>
              <a:rPr lang="en-US" sz="2821" b="1" spc="-56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Rising Mental Health Crisis: Depression and anxiety affect 1 in 4 people globally.</a:t>
            </a:r>
          </a:p>
          <a:p>
            <a:pPr algn="ctr">
              <a:lnSpc>
                <a:spcPts val="3385"/>
              </a:lnSpc>
            </a:pPr>
            <a:endParaRPr lang="en-US" sz="2821" b="1" spc="-56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09147" lvl="1" indent="-304574" algn="l">
              <a:lnSpc>
                <a:spcPts val="3385"/>
              </a:lnSpc>
              <a:buFont typeface="Arial"/>
              <a:buChar char="•"/>
            </a:pPr>
            <a:r>
              <a:rPr lang="en-US" sz="2821" b="1" spc="-56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Access Barriers: Long wait times, high therapy costs, social stigma.</a:t>
            </a:r>
          </a:p>
          <a:p>
            <a:pPr algn="ctr">
              <a:lnSpc>
                <a:spcPts val="3385"/>
              </a:lnSpc>
            </a:pPr>
            <a:endParaRPr lang="en-US" sz="2821" b="1" spc="-56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09147" lvl="1" indent="-304574" algn="l">
              <a:lnSpc>
                <a:spcPts val="3385"/>
              </a:lnSpc>
              <a:buFont typeface="Arial"/>
              <a:buChar char="•"/>
            </a:pPr>
            <a:r>
              <a:rPr lang="en-US" sz="2821" b="1" spc="-56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Lack of Scalable Emotional Support: Many suffer in silence without real-time help.</a:t>
            </a:r>
          </a:p>
          <a:p>
            <a:pPr algn="ctr">
              <a:lnSpc>
                <a:spcPts val="3385"/>
              </a:lnSpc>
            </a:pPr>
            <a:endParaRPr lang="en-US" sz="2821" b="1" spc="-56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09147" lvl="1" indent="-304574" algn="l">
              <a:lnSpc>
                <a:spcPts val="3385"/>
              </a:lnSpc>
              <a:buFont typeface="Arial"/>
              <a:buChar char="•"/>
            </a:pPr>
            <a:r>
              <a:rPr lang="en-US" sz="2821" b="1" spc="-56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Youth &amp; Students Affected: Increasing emotional stress with limited support.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2136" y="1311256"/>
            <a:ext cx="7689480" cy="204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9586" spc="-450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Solution -</a:t>
            </a:r>
          </a:p>
          <a:p>
            <a:pPr algn="l">
              <a:lnSpc>
                <a:spcPts val="7668"/>
              </a:lnSpc>
            </a:pPr>
            <a:r>
              <a:rPr lang="en-US" sz="9586" spc="-450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Mindcare AI  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8141615" y="1828899"/>
            <a:ext cx="2447396" cy="1379719"/>
          </a:xfrm>
          <a:custGeom>
            <a:avLst/>
            <a:gdLst/>
            <a:ahLst/>
            <a:cxnLst/>
            <a:rect l="l" t="t" r="r" b="b"/>
            <a:pathLst>
              <a:path w="2447396" h="1379719">
                <a:moveTo>
                  <a:pt x="2447396" y="0"/>
                </a:moveTo>
                <a:lnTo>
                  <a:pt x="0" y="0"/>
                </a:lnTo>
                <a:lnTo>
                  <a:pt x="0" y="1379719"/>
                </a:lnTo>
                <a:lnTo>
                  <a:pt x="2447396" y="1379719"/>
                </a:lnTo>
                <a:lnTo>
                  <a:pt x="2447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29390" y="5321904"/>
            <a:ext cx="1329910" cy="749737"/>
          </a:xfrm>
          <a:custGeom>
            <a:avLst/>
            <a:gdLst/>
            <a:ahLst/>
            <a:cxnLst/>
            <a:rect l="l" t="t" r="r" b="b"/>
            <a:pathLst>
              <a:path w="1329910" h="749737">
                <a:moveTo>
                  <a:pt x="0" y="0"/>
                </a:moveTo>
                <a:lnTo>
                  <a:pt x="1329910" y="0"/>
                </a:lnTo>
                <a:lnTo>
                  <a:pt x="1329910" y="749737"/>
                </a:lnTo>
                <a:lnTo>
                  <a:pt x="0" y="749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66304" y="1828899"/>
            <a:ext cx="6730042" cy="7615323"/>
          </a:xfrm>
          <a:custGeom>
            <a:avLst/>
            <a:gdLst/>
            <a:ahLst/>
            <a:cxnLst/>
            <a:rect l="l" t="t" r="r" b="b"/>
            <a:pathLst>
              <a:path w="6730042" h="7615323">
                <a:moveTo>
                  <a:pt x="0" y="0"/>
                </a:moveTo>
                <a:lnTo>
                  <a:pt x="6730042" y="0"/>
                </a:lnTo>
                <a:lnTo>
                  <a:pt x="6730042" y="7615324"/>
                </a:lnTo>
                <a:lnTo>
                  <a:pt x="0" y="7615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4041072"/>
            <a:ext cx="9560311" cy="5959338"/>
            <a:chOff x="0" y="0"/>
            <a:chExt cx="2517942" cy="15695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7942" cy="1569538"/>
            </a:xfrm>
            <a:custGeom>
              <a:avLst/>
              <a:gdLst/>
              <a:ahLst/>
              <a:cxnLst/>
              <a:rect l="l" t="t" r="r" b="b"/>
              <a:pathLst>
                <a:path w="2517942" h="1569538">
                  <a:moveTo>
                    <a:pt x="41300" y="0"/>
                  </a:moveTo>
                  <a:lnTo>
                    <a:pt x="2476642" y="0"/>
                  </a:lnTo>
                  <a:cubicBezTo>
                    <a:pt x="2487596" y="0"/>
                    <a:pt x="2498100" y="4351"/>
                    <a:pt x="2505846" y="12096"/>
                  </a:cubicBezTo>
                  <a:cubicBezTo>
                    <a:pt x="2513591" y="19842"/>
                    <a:pt x="2517942" y="30346"/>
                    <a:pt x="2517942" y="41300"/>
                  </a:cubicBezTo>
                  <a:lnTo>
                    <a:pt x="2517942" y="1528238"/>
                  </a:lnTo>
                  <a:cubicBezTo>
                    <a:pt x="2517942" y="1551047"/>
                    <a:pt x="2499452" y="1569538"/>
                    <a:pt x="2476642" y="1569538"/>
                  </a:cubicBezTo>
                  <a:lnTo>
                    <a:pt x="41300" y="1569538"/>
                  </a:lnTo>
                  <a:cubicBezTo>
                    <a:pt x="18491" y="1569538"/>
                    <a:pt x="0" y="1551047"/>
                    <a:pt x="0" y="1528238"/>
                  </a:cubicBezTo>
                  <a:lnTo>
                    <a:pt x="0" y="41300"/>
                  </a:lnTo>
                  <a:cubicBezTo>
                    <a:pt x="0" y="18491"/>
                    <a:pt x="18491" y="0"/>
                    <a:pt x="41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517942" cy="163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18637" y="4314825"/>
            <a:ext cx="8146676" cy="554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862" lvl="1" indent="-331431" algn="l">
              <a:lnSpc>
                <a:spcPts val="3684"/>
              </a:lnSpc>
              <a:buFont typeface="Arial"/>
              <a:buChar char="•"/>
            </a:pPr>
            <a:r>
              <a:rPr lang="en-US" sz="3070" b="1" spc="-6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AI-Powered Mental Wellness Platform</a:t>
            </a:r>
          </a:p>
          <a:p>
            <a:pPr algn="l">
              <a:lnSpc>
                <a:spcPts val="3684"/>
              </a:lnSpc>
            </a:pPr>
            <a:endParaRPr lang="en-US" sz="3070" b="1" spc="-61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62862" lvl="1" indent="-331431" algn="l">
              <a:lnSpc>
                <a:spcPts val="3684"/>
              </a:lnSpc>
              <a:buFont typeface="Arial"/>
              <a:buChar char="•"/>
            </a:pPr>
            <a:r>
              <a:rPr lang="en-US" sz="3070" b="1" spc="-6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24/7 Emotional Support via Chatbot</a:t>
            </a:r>
          </a:p>
          <a:p>
            <a:pPr algn="l">
              <a:lnSpc>
                <a:spcPts val="3684"/>
              </a:lnSpc>
            </a:pPr>
            <a:endParaRPr lang="en-US" sz="3070" b="1" spc="-61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62862" lvl="1" indent="-331431" algn="l">
              <a:lnSpc>
                <a:spcPts val="3684"/>
              </a:lnSpc>
              <a:buFont typeface="Arial"/>
              <a:buChar char="•"/>
            </a:pPr>
            <a:r>
              <a:rPr lang="en-US" sz="3070" b="1" spc="-6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Mood Tracking &amp; AI Feedback</a:t>
            </a:r>
          </a:p>
          <a:p>
            <a:pPr algn="l">
              <a:lnSpc>
                <a:spcPts val="3684"/>
              </a:lnSpc>
            </a:pPr>
            <a:endParaRPr lang="en-US" sz="3070" b="1" spc="-61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42776" lvl="1" indent="-321388" algn="l">
              <a:lnSpc>
                <a:spcPts val="3572"/>
              </a:lnSpc>
              <a:buFont typeface="Arial"/>
              <a:buChar char="•"/>
            </a:pPr>
            <a:r>
              <a:rPr lang="en-US" sz="2977" b="1" spc="-59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Self-Care Exercises &amp; Coping Tools</a:t>
            </a:r>
          </a:p>
          <a:p>
            <a:pPr algn="l">
              <a:lnSpc>
                <a:spcPts val="3572"/>
              </a:lnSpc>
            </a:pPr>
            <a:endParaRPr lang="en-US" sz="2977" b="1" spc="-59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62862" lvl="1" indent="-331431" algn="l">
              <a:lnSpc>
                <a:spcPts val="3684"/>
              </a:lnSpc>
              <a:buFont typeface="Arial"/>
              <a:buChar char="•"/>
            </a:pPr>
            <a:r>
              <a:rPr lang="en-US" sz="3070" b="1" spc="-6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Crisis Detection with Human Backup</a:t>
            </a:r>
          </a:p>
          <a:p>
            <a:pPr algn="l">
              <a:lnSpc>
                <a:spcPts val="3684"/>
              </a:lnSpc>
            </a:pPr>
            <a:endParaRPr lang="en-US" sz="3070" b="1" spc="-61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62862" lvl="1" indent="-331431" algn="l">
              <a:lnSpc>
                <a:spcPts val="3684"/>
              </a:lnSpc>
              <a:buFont typeface="Arial"/>
              <a:buChar char="•"/>
            </a:pPr>
            <a:r>
              <a:rPr lang="en-US" sz="3070" b="1" spc="-6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 private, scalable, always-available mental health companion.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27079" y="5481624"/>
            <a:ext cx="2906804" cy="1725167"/>
            <a:chOff x="0" y="0"/>
            <a:chExt cx="765578" cy="454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5578" cy="454365"/>
            </a:xfrm>
            <a:custGeom>
              <a:avLst/>
              <a:gdLst/>
              <a:ahLst/>
              <a:cxnLst/>
              <a:rect l="l" t="t" r="r" b="b"/>
              <a:pathLst>
                <a:path w="765578" h="454365">
                  <a:moveTo>
                    <a:pt x="135832" y="0"/>
                  </a:moveTo>
                  <a:lnTo>
                    <a:pt x="629746" y="0"/>
                  </a:lnTo>
                  <a:cubicBezTo>
                    <a:pt x="704764" y="0"/>
                    <a:pt x="765578" y="60814"/>
                    <a:pt x="765578" y="135832"/>
                  </a:cubicBezTo>
                  <a:lnTo>
                    <a:pt x="765578" y="318533"/>
                  </a:lnTo>
                  <a:cubicBezTo>
                    <a:pt x="765578" y="354558"/>
                    <a:pt x="751267" y="389107"/>
                    <a:pt x="725794" y="414581"/>
                  </a:cubicBezTo>
                  <a:cubicBezTo>
                    <a:pt x="700320" y="440054"/>
                    <a:pt x="665771" y="454365"/>
                    <a:pt x="629746" y="454365"/>
                  </a:cubicBezTo>
                  <a:lnTo>
                    <a:pt x="135832" y="454365"/>
                  </a:lnTo>
                  <a:cubicBezTo>
                    <a:pt x="60814" y="454365"/>
                    <a:pt x="0" y="393551"/>
                    <a:pt x="0" y="318533"/>
                  </a:cubicBezTo>
                  <a:lnTo>
                    <a:pt x="0" y="135832"/>
                  </a:lnTo>
                  <a:cubicBezTo>
                    <a:pt x="0" y="60814"/>
                    <a:pt x="60814" y="0"/>
                    <a:pt x="1358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65578" cy="52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6065855" y="1028700"/>
            <a:ext cx="2690404" cy="1516715"/>
          </a:xfrm>
          <a:custGeom>
            <a:avLst/>
            <a:gdLst/>
            <a:ahLst/>
            <a:cxnLst/>
            <a:rect l="l" t="t" r="r" b="b"/>
            <a:pathLst>
              <a:path w="2690404" h="1516715">
                <a:moveTo>
                  <a:pt x="2690404" y="0"/>
                </a:moveTo>
                <a:lnTo>
                  <a:pt x="0" y="0"/>
                </a:lnTo>
                <a:lnTo>
                  <a:pt x="0" y="1516715"/>
                </a:lnTo>
                <a:lnTo>
                  <a:pt x="2690404" y="1516715"/>
                </a:lnTo>
                <a:lnTo>
                  <a:pt x="26904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28700" y="1787058"/>
            <a:ext cx="1580530" cy="891024"/>
          </a:xfrm>
          <a:custGeom>
            <a:avLst/>
            <a:gdLst/>
            <a:ahLst/>
            <a:cxnLst/>
            <a:rect l="l" t="t" r="r" b="b"/>
            <a:pathLst>
              <a:path w="1580530" h="891024">
                <a:moveTo>
                  <a:pt x="1580530" y="0"/>
                </a:moveTo>
                <a:lnTo>
                  <a:pt x="0" y="0"/>
                </a:lnTo>
                <a:lnTo>
                  <a:pt x="0" y="891024"/>
                </a:lnTo>
                <a:lnTo>
                  <a:pt x="1580530" y="891024"/>
                </a:lnTo>
                <a:lnTo>
                  <a:pt x="15805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5157" y="3839861"/>
            <a:ext cx="7057093" cy="5628032"/>
          </a:xfrm>
          <a:custGeom>
            <a:avLst/>
            <a:gdLst/>
            <a:ahLst/>
            <a:cxnLst/>
            <a:rect l="l" t="t" r="r" b="b"/>
            <a:pathLst>
              <a:path w="7057093" h="5628032">
                <a:moveTo>
                  <a:pt x="0" y="0"/>
                </a:moveTo>
                <a:lnTo>
                  <a:pt x="7057094" y="0"/>
                </a:lnTo>
                <a:lnTo>
                  <a:pt x="7057094" y="5628032"/>
                </a:lnTo>
                <a:lnTo>
                  <a:pt x="0" y="5628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70327" y="1016328"/>
            <a:ext cx="10188973" cy="136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64"/>
              </a:lnSpc>
            </a:pPr>
            <a:r>
              <a:rPr lang="en-US" sz="11354" spc="-533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Features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690598" y="3418333"/>
            <a:ext cx="2906804" cy="1725167"/>
            <a:chOff x="0" y="0"/>
            <a:chExt cx="765578" cy="4543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5578" cy="454365"/>
            </a:xfrm>
            <a:custGeom>
              <a:avLst/>
              <a:gdLst/>
              <a:ahLst/>
              <a:cxnLst/>
              <a:rect l="l" t="t" r="r" b="b"/>
              <a:pathLst>
                <a:path w="765578" h="454365">
                  <a:moveTo>
                    <a:pt x="135832" y="0"/>
                  </a:moveTo>
                  <a:lnTo>
                    <a:pt x="629746" y="0"/>
                  </a:lnTo>
                  <a:cubicBezTo>
                    <a:pt x="704764" y="0"/>
                    <a:pt x="765578" y="60814"/>
                    <a:pt x="765578" y="135832"/>
                  </a:cubicBezTo>
                  <a:lnTo>
                    <a:pt x="765578" y="318533"/>
                  </a:lnTo>
                  <a:cubicBezTo>
                    <a:pt x="765578" y="354558"/>
                    <a:pt x="751267" y="389107"/>
                    <a:pt x="725794" y="414581"/>
                  </a:cubicBezTo>
                  <a:cubicBezTo>
                    <a:pt x="700320" y="440054"/>
                    <a:pt x="665771" y="454365"/>
                    <a:pt x="629746" y="454365"/>
                  </a:cubicBezTo>
                  <a:lnTo>
                    <a:pt x="135832" y="454365"/>
                  </a:lnTo>
                  <a:cubicBezTo>
                    <a:pt x="60814" y="454365"/>
                    <a:pt x="0" y="393551"/>
                    <a:pt x="0" y="318533"/>
                  </a:cubicBezTo>
                  <a:lnTo>
                    <a:pt x="0" y="135832"/>
                  </a:lnTo>
                  <a:cubicBezTo>
                    <a:pt x="0" y="60814"/>
                    <a:pt x="60814" y="0"/>
                    <a:pt x="135832" y="0"/>
                  </a:cubicBezTo>
                  <a:close/>
                </a:path>
              </a:pathLst>
            </a:custGeom>
            <a:solidFill>
              <a:srgbClr val="E4F2F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65578" cy="52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892349" y="3642741"/>
            <a:ext cx="232892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b="1" spc="-45" dirty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✨ AI </a:t>
            </a:r>
            <a:r>
              <a:rPr lang="en-US" sz="2299" b="1" spc="-45" dirty="0" err="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Chatbot</a:t>
            </a:r>
            <a:r>
              <a:rPr lang="en-US" sz="2299" b="1" spc="-45" dirty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for Real-time Emotional Support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121277" y="3418333"/>
            <a:ext cx="2906804" cy="1725167"/>
            <a:chOff x="0" y="0"/>
            <a:chExt cx="765578" cy="4543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5578" cy="454365"/>
            </a:xfrm>
            <a:custGeom>
              <a:avLst/>
              <a:gdLst/>
              <a:ahLst/>
              <a:cxnLst/>
              <a:rect l="l" t="t" r="r" b="b"/>
              <a:pathLst>
                <a:path w="765578" h="454365">
                  <a:moveTo>
                    <a:pt x="135832" y="0"/>
                  </a:moveTo>
                  <a:lnTo>
                    <a:pt x="629746" y="0"/>
                  </a:lnTo>
                  <a:cubicBezTo>
                    <a:pt x="704764" y="0"/>
                    <a:pt x="765578" y="60814"/>
                    <a:pt x="765578" y="135832"/>
                  </a:cubicBezTo>
                  <a:lnTo>
                    <a:pt x="765578" y="318533"/>
                  </a:lnTo>
                  <a:cubicBezTo>
                    <a:pt x="765578" y="354558"/>
                    <a:pt x="751267" y="389107"/>
                    <a:pt x="725794" y="414581"/>
                  </a:cubicBezTo>
                  <a:cubicBezTo>
                    <a:pt x="700320" y="440054"/>
                    <a:pt x="665771" y="454365"/>
                    <a:pt x="629746" y="454365"/>
                  </a:cubicBezTo>
                  <a:lnTo>
                    <a:pt x="135832" y="454365"/>
                  </a:lnTo>
                  <a:cubicBezTo>
                    <a:pt x="60814" y="454365"/>
                    <a:pt x="0" y="393551"/>
                    <a:pt x="0" y="318533"/>
                  </a:cubicBezTo>
                  <a:lnTo>
                    <a:pt x="0" y="135832"/>
                  </a:lnTo>
                  <a:cubicBezTo>
                    <a:pt x="0" y="60814"/>
                    <a:pt x="60814" y="0"/>
                    <a:pt x="1358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65578" cy="52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92349" y="7742726"/>
            <a:ext cx="2705053" cy="1725167"/>
            <a:chOff x="0" y="0"/>
            <a:chExt cx="712442" cy="4543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2442" cy="454365"/>
            </a:xfrm>
            <a:custGeom>
              <a:avLst/>
              <a:gdLst/>
              <a:ahLst/>
              <a:cxnLst/>
              <a:rect l="l" t="t" r="r" b="b"/>
              <a:pathLst>
                <a:path w="712442" h="454365">
                  <a:moveTo>
                    <a:pt x="145963" y="0"/>
                  </a:moveTo>
                  <a:lnTo>
                    <a:pt x="566479" y="0"/>
                  </a:lnTo>
                  <a:cubicBezTo>
                    <a:pt x="647092" y="0"/>
                    <a:pt x="712442" y="65350"/>
                    <a:pt x="712442" y="145963"/>
                  </a:cubicBezTo>
                  <a:lnTo>
                    <a:pt x="712442" y="308402"/>
                  </a:lnTo>
                  <a:cubicBezTo>
                    <a:pt x="712442" y="389015"/>
                    <a:pt x="647092" y="454365"/>
                    <a:pt x="566479" y="454365"/>
                  </a:cubicBezTo>
                  <a:lnTo>
                    <a:pt x="145963" y="454365"/>
                  </a:lnTo>
                  <a:cubicBezTo>
                    <a:pt x="65350" y="454365"/>
                    <a:pt x="0" y="389015"/>
                    <a:pt x="0" y="308402"/>
                  </a:cubicBezTo>
                  <a:lnTo>
                    <a:pt x="0" y="145963"/>
                  </a:lnTo>
                  <a:cubicBezTo>
                    <a:pt x="0" y="65350"/>
                    <a:pt x="65350" y="0"/>
                    <a:pt x="1459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712442" cy="52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551956" y="3418333"/>
            <a:ext cx="2906804" cy="1725167"/>
            <a:chOff x="0" y="0"/>
            <a:chExt cx="765578" cy="45436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65578" cy="454365"/>
            </a:xfrm>
            <a:custGeom>
              <a:avLst/>
              <a:gdLst/>
              <a:ahLst/>
              <a:cxnLst/>
              <a:rect l="l" t="t" r="r" b="b"/>
              <a:pathLst>
                <a:path w="765578" h="454365">
                  <a:moveTo>
                    <a:pt x="135832" y="0"/>
                  </a:moveTo>
                  <a:lnTo>
                    <a:pt x="629746" y="0"/>
                  </a:lnTo>
                  <a:cubicBezTo>
                    <a:pt x="704764" y="0"/>
                    <a:pt x="765578" y="60814"/>
                    <a:pt x="765578" y="135832"/>
                  </a:cubicBezTo>
                  <a:lnTo>
                    <a:pt x="765578" y="318533"/>
                  </a:lnTo>
                  <a:cubicBezTo>
                    <a:pt x="765578" y="354558"/>
                    <a:pt x="751267" y="389107"/>
                    <a:pt x="725794" y="414581"/>
                  </a:cubicBezTo>
                  <a:cubicBezTo>
                    <a:pt x="700320" y="440054"/>
                    <a:pt x="665771" y="454365"/>
                    <a:pt x="629746" y="454365"/>
                  </a:cubicBezTo>
                  <a:lnTo>
                    <a:pt x="135832" y="454365"/>
                  </a:lnTo>
                  <a:cubicBezTo>
                    <a:pt x="60814" y="454365"/>
                    <a:pt x="0" y="393551"/>
                    <a:pt x="0" y="318533"/>
                  </a:cubicBezTo>
                  <a:lnTo>
                    <a:pt x="0" y="135832"/>
                  </a:lnTo>
                  <a:cubicBezTo>
                    <a:pt x="0" y="60814"/>
                    <a:pt x="60814" y="0"/>
                    <a:pt x="135832" y="0"/>
                  </a:cubicBezTo>
                  <a:close/>
                </a:path>
              </a:pathLst>
            </a:custGeom>
            <a:solidFill>
              <a:srgbClr val="E4F2F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765578" cy="52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617013" y="7742726"/>
            <a:ext cx="2906804" cy="1725167"/>
            <a:chOff x="0" y="0"/>
            <a:chExt cx="765578" cy="4543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65578" cy="454365"/>
            </a:xfrm>
            <a:custGeom>
              <a:avLst/>
              <a:gdLst/>
              <a:ahLst/>
              <a:cxnLst/>
              <a:rect l="l" t="t" r="r" b="b"/>
              <a:pathLst>
                <a:path w="765578" h="454365">
                  <a:moveTo>
                    <a:pt x="135832" y="0"/>
                  </a:moveTo>
                  <a:lnTo>
                    <a:pt x="629746" y="0"/>
                  </a:lnTo>
                  <a:cubicBezTo>
                    <a:pt x="704764" y="0"/>
                    <a:pt x="765578" y="60814"/>
                    <a:pt x="765578" y="135832"/>
                  </a:cubicBezTo>
                  <a:lnTo>
                    <a:pt x="765578" y="318533"/>
                  </a:lnTo>
                  <a:cubicBezTo>
                    <a:pt x="765578" y="354558"/>
                    <a:pt x="751267" y="389107"/>
                    <a:pt x="725794" y="414581"/>
                  </a:cubicBezTo>
                  <a:cubicBezTo>
                    <a:pt x="700320" y="440054"/>
                    <a:pt x="665771" y="454365"/>
                    <a:pt x="629746" y="454365"/>
                  </a:cubicBezTo>
                  <a:lnTo>
                    <a:pt x="135832" y="454365"/>
                  </a:lnTo>
                  <a:cubicBezTo>
                    <a:pt x="60814" y="454365"/>
                    <a:pt x="0" y="393551"/>
                    <a:pt x="0" y="318533"/>
                  </a:cubicBezTo>
                  <a:lnTo>
                    <a:pt x="0" y="135832"/>
                  </a:lnTo>
                  <a:cubicBezTo>
                    <a:pt x="0" y="60814"/>
                    <a:pt x="60814" y="0"/>
                    <a:pt x="135832" y="0"/>
                  </a:cubicBezTo>
                  <a:close/>
                </a:path>
              </a:pathLst>
            </a:custGeom>
            <a:solidFill>
              <a:srgbClr val="E4F2F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765578" cy="52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121277" y="7774556"/>
            <a:ext cx="2906804" cy="1725167"/>
            <a:chOff x="0" y="0"/>
            <a:chExt cx="765578" cy="45436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5578" cy="454365"/>
            </a:xfrm>
            <a:custGeom>
              <a:avLst/>
              <a:gdLst/>
              <a:ahLst/>
              <a:cxnLst/>
              <a:rect l="l" t="t" r="r" b="b"/>
              <a:pathLst>
                <a:path w="765578" h="454365">
                  <a:moveTo>
                    <a:pt x="135832" y="0"/>
                  </a:moveTo>
                  <a:lnTo>
                    <a:pt x="629746" y="0"/>
                  </a:lnTo>
                  <a:cubicBezTo>
                    <a:pt x="704764" y="0"/>
                    <a:pt x="765578" y="60814"/>
                    <a:pt x="765578" y="135832"/>
                  </a:cubicBezTo>
                  <a:lnTo>
                    <a:pt x="765578" y="318533"/>
                  </a:lnTo>
                  <a:cubicBezTo>
                    <a:pt x="765578" y="354558"/>
                    <a:pt x="751267" y="389107"/>
                    <a:pt x="725794" y="414581"/>
                  </a:cubicBezTo>
                  <a:cubicBezTo>
                    <a:pt x="700320" y="440054"/>
                    <a:pt x="665771" y="454365"/>
                    <a:pt x="629746" y="454365"/>
                  </a:cubicBezTo>
                  <a:lnTo>
                    <a:pt x="135832" y="454365"/>
                  </a:lnTo>
                  <a:cubicBezTo>
                    <a:pt x="60814" y="454365"/>
                    <a:pt x="0" y="393551"/>
                    <a:pt x="0" y="318533"/>
                  </a:cubicBezTo>
                  <a:lnTo>
                    <a:pt x="0" y="135832"/>
                  </a:lnTo>
                  <a:cubicBezTo>
                    <a:pt x="0" y="60814"/>
                    <a:pt x="60814" y="0"/>
                    <a:pt x="1358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765578" cy="52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88410" y="3433826"/>
            <a:ext cx="3796410" cy="161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9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📊 AI Mood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9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Tracking &amp;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9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Sentiment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9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Feedback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808694" y="3433826"/>
            <a:ext cx="2523441" cy="161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9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🧘 Guided Meditation, Journaling, Breathing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2257" y="5722244"/>
            <a:ext cx="2416448" cy="128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414" b="1" spc="-96" dirty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⚠️ Crisis Detection + Emergency </a:t>
            </a:r>
            <a:r>
              <a:rPr lang="en-US" sz="2414" b="1" spc="-96" dirty="0" smtClean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Help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769174" y="7903781"/>
            <a:ext cx="2602482" cy="13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6"/>
              </a:lnSpc>
              <a:spcBef>
                <a:spcPct val="0"/>
              </a:spcBef>
            </a:pPr>
            <a:r>
              <a:rPr lang="en-US" sz="2511" b="1" spc="-10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🔁 Human-in-the-Loop for Critical Safety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61374" y="7987534"/>
            <a:ext cx="2327036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-87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🌍 Multilingual + Voice Input Support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87977" y="7968484"/>
            <a:ext cx="2417484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99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🎧 Music Therapy &amp; Gratitude Wall</a:t>
            </a:r>
          </a:p>
        </p:txBody>
      </p:sp>
      <p:grpSp>
        <p:nvGrpSpPr>
          <p:cNvPr id="34" name="Group 2"/>
          <p:cNvGrpSpPr/>
          <p:nvPr/>
        </p:nvGrpSpPr>
        <p:grpSpPr>
          <a:xfrm>
            <a:off x="8180135" y="5562992"/>
            <a:ext cx="6012397" cy="1998329"/>
            <a:chOff x="-817934" y="-71944"/>
            <a:chExt cx="1583512" cy="526309"/>
          </a:xfrm>
        </p:grpSpPr>
        <p:sp>
          <p:nvSpPr>
            <p:cNvPr id="35" name="Freeform 3"/>
            <p:cNvSpPr/>
            <p:nvPr/>
          </p:nvSpPr>
          <p:spPr>
            <a:xfrm>
              <a:off x="-817934" y="-71944"/>
              <a:ext cx="765578" cy="454365"/>
            </a:xfrm>
            <a:custGeom>
              <a:avLst/>
              <a:gdLst/>
              <a:ahLst/>
              <a:cxnLst/>
              <a:rect l="l" t="t" r="r" b="b"/>
              <a:pathLst>
                <a:path w="765578" h="454365">
                  <a:moveTo>
                    <a:pt x="135832" y="0"/>
                  </a:moveTo>
                  <a:lnTo>
                    <a:pt x="629746" y="0"/>
                  </a:lnTo>
                  <a:cubicBezTo>
                    <a:pt x="704764" y="0"/>
                    <a:pt x="765578" y="60814"/>
                    <a:pt x="765578" y="135832"/>
                  </a:cubicBezTo>
                  <a:lnTo>
                    <a:pt x="765578" y="318533"/>
                  </a:lnTo>
                  <a:cubicBezTo>
                    <a:pt x="765578" y="354558"/>
                    <a:pt x="751267" y="389107"/>
                    <a:pt x="725794" y="414581"/>
                  </a:cubicBezTo>
                  <a:cubicBezTo>
                    <a:pt x="700320" y="440054"/>
                    <a:pt x="665771" y="454365"/>
                    <a:pt x="629746" y="454365"/>
                  </a:cubicBezTo>
                  <a:lnTo>
                    <a:pt x="135832" y="454365"/>
                  </a:lnTo>
                  <a:cubicBezTo>
                    <a:pt x="60814" y="454365"/>
                    <a:pt x="0" y="393551"/>
                    <a:pt x="0" y="318533"/>
                  </a:cubicBezTo>
                  <a:lnTo>
                    <a:pt x="0" y="135832"/>
                  </a:lnTo>
                  <a:cubicBezTo>
                    <a:pt x="0" y="60814"/>
                    <a:pt x="60814" y="0"/>
                    <a:pt x="1358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4"/>
            <p:cNvSpPr txBox="1"/>
            <p:nvPr/>
          </p:nvSpPr>
          <p:spPr>
            <a:xfrm>
              <a:off x="0" y="-66675"/>
              <a:ext cx="765578" cy="52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Rectangle 36"/>
          <p:cNvSpPr/>
          <p:nvPr/>
        </p:nvSpPr>
        <p:spPr>
          <a:xfrm>
            <a:off x="8305800" y="5758252"/>
            <a:ext cx="229160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400" b="1" spc="-45" dirty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✨ </a:t>
            </a:r>
            <a:r>
              <a:rPr lang="en-US" sz="2400" b="1" spc="-96" dirty="0" err="1" smtClean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Blockchain</a:t>
            </a:r>
            <a:r>
              <a:rPr lang="en-US" sz="2400" b="1" spc="-96" dirty="0" smtClean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</a:t>
            </a:r>
            <a:r>
              <a:rPr lang="en-US" sz="2400" b="1" spc="-96" dirty="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integrated in chats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323846" y="4951833"/>
            <a:ext cx="1580530" cy="891024"/>
          </a:xfrm>
          <a:custGeom>
            <a:avLst/>
            <a:gdLst/>
            <a:ahLst/>
            <a:cxnLst/>
            <a:rect l="l" t="t" r="r" b="b"/>
            <a:pathLst>
              <a:path w="1580530" h="891024">
                <a:moveTo>
                  <a:pt x="1580530" y="0"/>
                </a:moveTo>
                <a:lnTo>
                  <a:pt x="0" y="0"/>
                </a:lnTo>
                <a:lnTo>
                  <a:pt x="0" y="891024"/>
                </a:lnTo>
                <a:lnTo>
                  <a:pt x="1580530" y="891024"/>
                </a:lnTo>
                <a:lnTo>
                  <a:pt x="15805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38133" y="4951833"/>
            <a:ext cx="2138130" cy="1205371"/>
          </a:xfrm>
          <a:custGeom>
            <a:avLst/>
            <a:gdLst/>
            <a:ahLst/>
            <a:cxnLst/>
            <a:rect l="l" t="t" r="r" b="b"/>
            <a:pathLst>
              <a:path w="2138130" h="1205371">
                <a:moveTo>
                  <a:pt x="0" y="0"/>
                </a:moveTo>
                <a:lnTo>
                  <a:pt x="2138129" y="0"/>
                </a:lnTo>
                <a:lnTo>
                  <a:pt x="2138129" y="1205371"/>
                </a:lnTo>
                <a:lnTo>
                  <a:pt x="0" y="120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71708" y="1248858"/>
            <a:ext cx="1138556" cy="641861"/>
          </a:xfrm>
          <a:custGeom>
            <a:avLst/>
            <a:gdLst/>
            <a:ahLst/>
            <a:cxnLst/>
            <a:rect l="l" t="t" r="r" b="b"/>
            <a:pathLst>
              <a:path w="1138556" h="641861">
                <a:moveTo>
                  <a:pt x="0" y="0"/>
                </a:moveTo>
                <a:lnTo>
                  <a:pt x="1138556" y="0"/>
                </a:lnTo>
                <a:lnTo>
                  <a:pt x="1138556" y="641861"/>
                </a:lnTo>
                <a:lnTo>
                  <a:pt x="0" y="641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2215" y="7374188"/>
            <a:ext cx="791785" cy="791785"/>
          </a:xfrm>
          <a:custGeom>
            <a:avLst/>
            <a:gdLst/>
            <a:ahLst/>
            <a:cxnLst/>
            <a:rect l="l" t="t" r="r" b="b"/>
            <a:pathLst>
              <a:path w="791785" h="791785">
                <a:moveTo>
                  <a:pt x="0" y="0"/>
                </a:moveTo>
                <a:lnTo>
                  <a:pt x="791785" y="0"/>
                </a:lnTo>
                <a:lnTo>
                  <a:pt x="791785" y="791785"/>
                </a:lnTo>
                <a:lnTo>
                  <a:pt x="0" y="791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39301" y="4019390"/>
            <a:ext cx="6861621" cy="5892417"/>
          </a:xfrm>
          <a:custGeom>
            <a:avLst/>
            <a:gdLst/>
            <a:ahLst/>
            <a:cxnLst/>
            <a:rect l="l" t="t" r="r" b="b"/>
            <a:pathLst>
              <a:path w="6861621" h="5892417">
                <a:moveTo>
                  <a:pt x="0" y="0"/>
                </a:moveTo>
                <a:lnTo>
                  <a:pt x="6861621" y="0"/>
                </a:lnTo>
                <a:lnTo>
                  <a:pt x="6861621" y="5892416"/>
                </a:lnTo>
                <a:lnTo>
                  <a:pt x="0" y="5892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68262" y="4730172"/>
            <a:ext cx="6105605" cy="1034822"/>
            <a:chOff x="0" y="0"/>
            <a:chExt cx="1608061" cy="2725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608061" cy="3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161342"/>
            <a:ext cx="11490333" cy="117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8"/>
              </a:lnSpc>
            </a:pPr>
            <a:r>
              <a:rPr lang="en-US" sz="9800" spc="-460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HOW   IT  WORKS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642502" y="3361974"/>
            <a:ext cx="6105605" cy="1034822"/>
            <a:chOff x="0" y="0"/>
            <a:chExt cx="1608061" cy="2725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608061" cy="3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642502" y="6005990"/>
            <a:ext cx="6105605" cy="1034822"/>
            <a:chOff x="0" y="0"/>
            <a:chExt cx="1608061" cy="2725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608061" cy="3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5935" y="7374188"/>
            <a:ext cx="6105605" cy="1034822"/>
            <a:chOff x="0" y="0"/>
            <a:chExt cx="1608061" cy="2725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608061" cy="3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642502" y="8740889"/>
            <a:ext cx="6105605" cy="1034822"/>
            <a:chOff x="0" y="0"/>
            <a:chExt cx="1608061" cy="2725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608061" cy="3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42502" y="3606336"/>
            <a:ext cx="610560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99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User signs in → interacts with AI chatbot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5935" y="4936970"/>
            <a:ext cx="610560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99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Daily check-ins analyze emotional state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52566" y="6076362"/>
            <a:ext cx="6105605" cy="81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9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Personalized resources + coping strategies suggested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8324" y="7444559"/>
            <a:ext cx="5440827" cy="81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9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AI detects signs of crisis → connects to real help if needed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85245" y="8793480"/>
            <a:ext cx="5872925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-95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Data visualized through dashboards (emotion trends, progress)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07579" y="7012511"/>
            <a:ext cx="2866007" cy="0"/>
          </a:xfrm>
          <a:prstGeom prst="line">
            <a:avLst/>
          </a:prstGeom>
          <a:ln w="38100" cap="flat">
            <a:solidFill>
              <a:srgbClr val="85C96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4214004" y="7012511"/>
            <a:ext cx="2866007" cy="0"/>
          </a:xfrm>
          <a:prstGeom prst="line">
            <a:avLst/>
          </a:prstGeom>
          <a:ln w="38100" cap="flat">
            <a:solidFill>
              <a:srgbClr val="85C96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482078" y="3176807"/>
            <a:ext cx="2138130" cy="1205371"/>
          </a:xfrm>
          <a:custGeom>
            <a:avLst/>
            <a:gdLst/>
            <a:ahLst/>
            <a:cxnLst/>
            <a:rect l="l" t="t" r="r" b="b"/>
            <a:pathLst>
              <a:path w="2138130" h="1205371">
                <a:moveTo>
                  <a:pt x="0" y="0"/>
                </a:moveTo>
                <a:lnTo>
                  <a:pt x="2138130" y="0"/>
                </a:lnTo>
                <a:lnTo>
                  <a:pt x="2138130" y="1205371"/>
                </a:lnTo>
                <a:lnTo>
                  <a:pt x="0" y="120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667792" y="3176807"/>
            <a:ext cx="2138130" cy="1205371"/>
          </a:xfrm>
          <a:custGeom>
            <a:avLst/>
            <a:gdLst/>
            <a:ahLst/>
            <a:cxnLst/>
            <a:rect l="l" t="t" r="r" b="b"/>
            <a:pathLst>
              <a:path w="2138130" h="1205371">
                <a:moveTo>
                  <a:pt x="2138130" y="0"/>
                </a:moveTo>
                <a:lnTo>
                  <a:pt x="0" y="0"/>
                </a:lnTo>
                <a:lnTo>
                  <a:pt x="0" y="1205371"/>
                </a:lnTo>
                <a:lnTo>
                  <a:pt x="2138130" y="1205371"/>
                </a:lnTo>
                <a:lnTo>
                  <a:pt x="21381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51414" y="7653833"/>
            <a:ext cx="1128185" cy="636014"/>
          </a:xfrm>
          <a:custGeom>
            <a:avLst/>
            <a:gdLst/>
            <a:ahLst/>
            <a:cxnLst/>
            <a:rect l="l" t="t" r="r" b="b"/>
            <a:pathLst>
              <a:path w="1128185" h="636014">
                <a:moveTo>
                  <a:pt x="0" y="0"/>
                </a:moveTo>
                <a:lnTo>
                  <a:pt x="1128185" y="0"/>
                </a:lnTo>
                <a:lnTo>
                  <a:pt x="1128185" y="636014"/>
                </a:lnTo>
                <a:lnTo>
                  <a:pt x="0" y="636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3308401" y="7653833"/>
            <a:ext cx="1128185" cy="636014"/>
          </a:xfrm>
          <a:custGeom>
            <a:avLst/>
            <a:gdLst/>
            <a:ahLst/>
            <a:cxnLst/>
            <a:rect l="l" t="t" r="r" b="b"/>
            <a:pathLst>
              <a:path w="1128185" h="636014">
                <a:moveTo>
                  <a:pt x="1128185" y="0"/>
                </a:moveTo>
                <a:lnTo>
                  <a:pt x="0" y="0"/>
                </a:lnTo>
                <a:lnTo>
                  <a:pt x="0" y="636014"/>
                </a:lnTo>
                <a:lnTo>
                  <a:pt x="1128185" y="636014"/>
                </a:lnTo>
                <a:lnTo>
                  <a:pt x="112818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2078" y="1794583"/>
            <a:ext cx="15323845" cy="6685027"/>
          </a:xfrm>
          <a:custGeom>
            <a:avLst/>
            <a:gdLst/>
            <a:ahLst/>
            <a:cxnLst/>
            <a:rect l="l" t="t" r="r" b="b"/>
            <a:pathLst>
              <a:path w="15323845" h="6685027">
                <a:moveTo>
                  <a:pt x="0" y="0"/>
                </a:moveTo>
                <a:lnTo>
                  <a:pt x="15323844" y="0"/>
                </a:lnTo>
                <a:lnTo>
                  <a:pt x="15323844" y="6685027"/>
                </a:lnTo>
                <a:lnTo>
                  <a:pt x="0" y="6685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0303" y="703572"/>
            <a:ext cx="16987394" cy="109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9163" spc="-430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ARCHITECHTURE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0303" y="8671165"/>
            <a:ext cx="4944666" cy="41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91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  LANDING   PAGE   OF OUR WEB APP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51143" y="9470312"/>
            <a:ext cx="9087063" cy="112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 b="1" spc="-100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https://v0-new-project-hznaw26h46c.vercel.app/</a:t>
            </a:r>
          </a:p>
          <a:p>
            <a:pPr algn="ctr">
              <a:lnSpc>
                <a:spcPts val="2663"/>
              </a:lnSpc>
            </a:pPr>
            <a:endParaRPr lang="en-US" sz="2502" b="1" spc="-100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algn="ctr">
              <a:lnSpc>
                <a:spcPts val="2663"/>
              </a:lnSpc>
              <a:spcBef>
                <a:spcPct val="0"/>
              </a:spcBef>
            </a:pPr>
            <a:endParaRPr lang="en-US" sz="2502" b="1" spc="-100">
              <a:solidFill>
                <a:srgbClr val="11363E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8493" y="4917304"/>
            <a:ext cx="2437853" cy="1374340"/>
          </a:xfrm>
          <a:custGeom>
            <a:avLst/>
            <a:gdLst/>
            <a:ahLst/>
            <a:cxnLst/>
            <a:rect l="l" t="t" r="r" b="b"/>
            <a:pathLst>
              <a:path w="2437853" h="1374340">
                <a:moveTo>
                  <a:pt x="0" y="0"/>
                </a:moveTo>
                <a:lnTo>
                  <a:pt x="2437853" y="0"/>
                </a:lnTo>
                <a:lnTo>
                  <a:pt x="2437853" y="1374339"/>
                </a:lnTo>
                <a:lnTo>
                  <a:pt x="0" y="137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819074" y="6506966"/>
            <a:ext cx="3862924" cy="2177723"/>
          </a:xfrm>
          <a:custGeom>
            <a:avLst/>
            <a:gdLst/>
            <a:ahLst/>
            <a:cxnLst/>
            <a:rect l="l" t="t" r="r" b="b"/>
            <a:pathLst>
              <a:path w="3862924" h="2177723">
                <a:moveTo>
                  <a:pt x="3862924" y="0"/>
                </a:moveTo>
                <a:lnTo>
                  <a:pt x="0" y="0"/>
                </a:lnTo>
                <a:lnTo>
                  <a:pt x="0" y="2177724"/>
                </a:lnTo>
                <a:lnTo>
                  <a:pt x="3862924" y="2177724"/>
                </a:lnTo>
                <a:lnTo>
                  <a:pt x="38629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87575" y="1696399"/>
            <a:ext cx="1017117" cy="928350"/>
          </a:xfrm>
          <a:custGeom>
            <a:avLst/>
            <a:gdLst/>
            <a:ahLst/>
            <a:cxnLst/>
            <a:rect l="l" t="t" r="r" b="b"/>
            <a:pathLst>
              <a:path w="1017117" h="928350">
                <a:moveTo>
                  <a:pt x="0" y="0"/>
                </a:moveTo>
                <a:lnTo>
                  <a:pt x="1017117" y="0"/>
                </a:lnTo>
                <a:lnTo>
                  <a:pt x="1017117" y="928350"/>
                </a:lnTo>
                <a:lnTo>
                  <a:pt x="0" y="92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95953" y="8441518"/>
            <a:ext cx="1448837" cy="816782"/>
          </a:xfrm>
          <a:custGeom>
            <a:avLst/>
            <a:gdLst/>
            <a:ahLst/>
            <a:cxnLst/>
            <a:rect l="l" t="t" r="r" b="b"/>
            <a:pathLst>
              <a:path w="1448837" h="816782">
                <a:moveTo>
                  <a:pt x="0" y="0"/>
                </a:moveTo>
                <a:lnTo>
                  <a:pt x="1448838" y="0"/>
                </a:lnTo>
                <a:lnTo>
                  <a:pt x="1448838" y="816782"/>
                </a:lnTo>
                <a:lnTo>
                  <a:pt x="0" y="816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49921" y="3598530"/>
            <a:ext cx="7462025" cy="5386226"/>
          </a:xfrm>
          <a:custGeom>
            <a:avLst/>
            <a:gdLst/>
            <a:ahLst/>
            <a:cxnLst/>
            <a:rect l="l" t="t" r="r" b="b"/>
            <a:pathLst>
              <a:path w="7462025" h="5386226">
                <a:moveTo>
                  <a:pt x="0" y="0"/>
                </a:moveTo>
                <a:lnTo>
                  <a:pt x="7462026" y="0"/>
                </a:lnTo>
                <a:lnTo>
                  <a:pt x="7462026" y="5386226"/>
                </a:lnTo>
                <a:lnTo>
                  <a:pt x="0" y="5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93284" y="1533960"/>
            <a:ext cx="8203991" cy="109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3"/>
              </a:lnSpc>
            </a:pPr>
            <a:r>
              <a:rPr lang="en-US" sz="9131" spc="-429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TECH STACK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91815" y="3520551"/>
            <a:ext cx="6105605" cy="1034822"/>
            <a:chOff x="0" y="0"/>
            <a:chExt cx="1608061" cy="2725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608061" cy="34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Frontend: </a:t>
              </a:r>
              <a:r>
                <a:rPr lang="en-US" sz="2399" b="1" spc="-95" dirty="0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React, </a:t>
              </a: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Tailwind </a:t>
              </a:r>
              <a:r>
                <a:rPr lang="en-US" sz="2399" b="1" spc="-95" dirty="0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CSS</a:t>
              </a:r>
              <a:endParaRPr lang="en-US" sz="2399" b="1" spc="-95" dirty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77893" y="4812548"/>
            <a:ext cx="6105605" cy="1034822"/>
            <a:chOff x="0" y="0"/>
            <a:chExt cx="1608061" cy="2725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608061" cy="3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spc="-87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AI/ML: G</a:t>
              </a:r>
              <a:r>
                <a:rPr lang="en-US" sz="2199" b="1" spc="-87" dirty="0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emini </a:t>
              </a:r>
              <a:r>
                <a:rPr lang="en-US" sz="2199" b="1" spc="-87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GPT </a:t>
              </a:r>
              <a:r>
                <a:rPr lang="en-US" sz="2199" b="1" spc="-87" dirty="0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, </a:t>
              </a:r>
              <a:r>
                <a:rPr lang="en-US" sz="2199" b="1" spc="-87" dirty="0" err="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TensorFlow</a:t>
              </a:r>
              <a:r>
                <a:rPr lang="en-US" sz="2199" b="1" spc="-87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 (for mood detection)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1815" y="6104546"/>
            <a:ext cx="6105605" cy="1034822"/>
            <a:chOff x="0" y="0"/>
            <a:chExt cx="1608061" cy="2725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608061" cy="34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Backend: </a:t>
              </a:r>
              <a:r>
                <a:rPr lang="en-US" sz="2399" b="1" spc="-95" dirty="0" err="1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Supabase</a:t>
              </a:r>
              <a:r>
                <a:rPr lang="en-US" sz="2399" b="1" spc="-95" dirty="0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 </a:t>
              </a:r>
              <a:r>
                <a:rPr lang="en-US" sz="2399" b="1" spc="-95" dirty="0" err="1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Auth</a:t>
              </a: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, </a:t>
              </a:r>
              <a:r>
                <a:rPr lang="en-US" sz="2399" b="1" spc="-95" dirty="0" err="1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Supabase</a:t>
              </a:r>
              <a:r>
                <a:rPr lang="en-US" sz="2399" b="1" spc="-95" dirty="0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 </a:t>
              </a: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DB, Cloud Functions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77893" y="7396543"/>
            <a:ext cx="6105605" cy="1034822"/>
            <a:chOff x="0" y="0"/>
            <a:chExt cx="1608061" cy="2725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608061" cy="34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APIs</a:t>
              </a:r>
              <a:r>
                <a:rPr lang="en-US" sz="2399" b="1" spc="-95" dirty="0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: YouTube </a:t>
              </a: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API for music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91815" y="8684690"/>
            <a:ext cx="6105605" cy="1034822"/>
            <a:chOff x="0" y="0"/>
            <a:chExt cx="1608061" cy="2725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608061" cy="34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Design: </a:t>
              </a:r>
              <a:r>
                <a:rPr lang="en-US" sz="2399" b="1" spc="-95" dirty="0" err="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Figma</a:t>
              </a: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, </a:t>
              </a:r>
              <a:r>
                <a:rPr lang="en-US" sz="2399" b="1" spc="-95" dirty="0" smtClean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 </a:t>
              </a:r>
              <a:r>
                <a:rPr lang="en-US" sz="2399" b="1" spc="-95" dirty="0" err="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Webflow</a:t>
              </a:r>
              <a:r>
                <a:rPr lang="en-US" sz="2399" b="1" spc="-95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 (for UI/UX prototyping)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98978" y="4373152"/>
            <a:ext cx="2210592" cy="1246221"/>
          </a:xfrm>
          <a:custGeom>
            <a:avLst/>
            <a:gdLst/>
            <a:ahLst/>
            <a:cxnLst/>
            <a:rect l="l" t="t" r="r" b="b"/>
            <a:pathLst>
              <a:path w="2210592" h="1246221">
                <a:moveTo>
                  <a:pt x="0" y="0"/>
                </a:moveTo>
                <a:lnTo>
                  <a:pt x="2210592" y="0"/>
                </a:lnTo>
                <a:lnTo>
                  <a:pt x="2210592" y="1246221"/>
                </a:lnTo>
                <a:lnTo>
                  <a:pt x="0" y="124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48107" y="7807198"/>
            <a:ext cx="533466" cy="533466"/>
          </a:xfrm>
          <a:custGeom>
            <a:avLst/>
            <a:gdLst/>
            <a:ahLst/>
            <a:cxnLst/>
            <a:rect l="l" t="t" r="r" b="b"/>
            <a:pathLst>
              <a:path w="533466" h="533466">
                <a:moveTo>
                  <a:pt x="0" y="0"/>
                </a:moveTo>
                <a:lnTo>
                  <a:pt x="533466" y="0"/>
                </a:lnTo>
                <a:lnTo>
                  <a:pt x="533466" y="533466"/>
                </a:lnTo>
                <a:lnTo>
                  <a:pt x="0" y="533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560769" y="1996348"/>
            <a:ext cx="1698531" cy="957547"/>
          </a:xfrm>
          <a:custGeom>
            <a:avLst/>
            <a:gdLst/>
            <a:ahLst/>
            <a:cxnLst/>
            <a:rect l="l" t="t" r="r" b="b"/>
            <a:pathLst>
              <a:path w="1698531" h="957547">
                <a:moveTo>
                  <a:pt x="1698531" y="0"/>
                </a:moveTo>
                <a:lnTo>
                  <a:pt x="0" y="0"/>
                </a:lnTo>
                <a:lnTo>
                  <a:pt x="0" y="957547"/>
                </a:lnTo>
                <a:lnTo>
                  <a:pt x="1698531" y="957547"/>
                </a:lnTo>
                <a:lnTo>
                  <a:pt x="16985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50614" y="1434805"/>
            <a:ext cx="6936011" cy="5876693"/>
          </a:xfrm>
          <a:custGeom>
            <a:avLst/>
            <a:gdLst/>
            <a:ahLst/>
            <a:cxnLst/>
            <a:rect l="l" t="t" r="r" b="b"/>
            <a:pathLst>
              <a:path w="6936011" h="5876693">
                <a:moveTo>
                  <a:pt x="0" y="0"/>
                </a:moveTo>
                <a:lnTo>
                  <a:pt x="6936011" y="0"/>
                </a:lnTo>
                <a:lnTo>
                  <a:pt x="6936011" y="5876693"/>
                </a:lnTo>
                <a:lnTo>
                  <a:pt x="0" y="5876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7838" y="1007817"/>
            <a:ext cx="15981562" cy="9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577" spc="-356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USP                                            MSP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54452" y="2624301"/>
            <a:ext cx="6105605" cy="1034822"/>
            <a:chOff x="0" y="0"/>
            <a:chExt cx="1608061" cy="2725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608061" cy="358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spc="-99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24/7 anonymous, emotionally intelligent support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4452" y="5482482"/>
            <a:ext cx="6105605" cy="1034822"/>
            <a:chOff x="0" y="0"/>
            <a:chExt cx="1608061" cy="2725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608061" cy="34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 spc="-95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AI + Human hybrid care model for safety &amp; trust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4452" y="8340664"/>
            <a:ext cx="6105605" cy="1034822"/>
            <a:chOff x="0" y="0"/>
            <a:chExt cx="1608061" cy="2725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608061" cy="34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 spc="-95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Calm, gamified user experience built for all ages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35972" y="7051366"/>
            <a:ext cx="5273428" cy="2045130"/>
            <a:chOff x="0" y="0"/>
            <a:chExt cx="1388886" cy="5386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8886" cy="538635"/>
            </a:xfrm>
            <a:custGeom>
              <a:avLst/>
              <a:gdLst/>
              <a:ahLst/>
              <a:cxnLst/>
              <a:rect l="l" t="t" r="r" b="b"/>
              <a:pathLst>
                <a:path w="1388886" h="538635">
                  <a:moveTo>
                    <a:pt x="74873" y="0"/>
                  </a:moveTo>
                  <a:lnTo>
                    <a:pt x="1314013" y="0"/>
                  </a:lnTo>
                  <a:cubicBezTo>
                    <a:pt x="1333871" y="0"/>
                    <a:pt x="1352915" y="7888"/>
                    <a:pt x="1366957" y="21930"/>
                  </a:cubicBezTo>
                  <a:cubicBezTo>
                    <a:pt x="1380998" y="35971"/>
                    <a:pt x="1388886" y="55016"/>
                    <a:pt x="1388886" y="74873"/>
                  </a:cubicBezTo>
                  <a:lnTo>
                    <a:pt x="1388886" y="463762"/>
                  </a:lnTo>
                  <a:cubicBezTo>
                    <a:pt x="1388886" y="505113"/>
                    <a:pt x="1355365" y="538635"/>
                    <a:pt x="1314013" y="538635"/>
                  </a:cubicBezTo>
                  <a:lnTo>
                    <a:pt x="74873" y="538635"/>
                  </a:lnTo>
                  <a:cubicBezTo>
                    <a:pt x="55016" y="538635"/>
                    <a:pt x="35971" y="530747"/>
                    <a:pt x="21930" y="516705"/>
                  </a:cubicBezTo>
                  <a:cubicBezTo>
                    <a:pt x="7888" y="502664"/>
                    <a:pt x="0" y="483620"/>
                    <a:pt x="0" y="463762"/>
                  </a:cubicBezTo>
                  <a:lnTo>
                    <a:pt x="0" y="74873"/>
                  </a:lnTo>
                  <a:cubicBezTo>
                    <a:pt x="0" y="55016"/>
                    <a:pt x="7888" y="35971"/>
                    <a:pt x="21930" y="21930"/>
                  </a:cubicBezTo>
                  <a:cubicBezTo>
                    <a:pt x="35971" y="7888"/>
                    <a:pt x="55016" y="0"/>
                    <a:pt x="748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388886" cy="624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b="1" spc="-107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Bridging the access gap using ethical, affordable AI tools</a:t>
              </a:r>
            </a:p>
            <a:p>
              <a:pPr algn="ctr">
                <a:lnSpc>
                  <a:spcPts val="2520"/>
                </a:lnSpc>
              </a:pPr>
              <a:endParaRPr lang="en-US" sz="2699" b="1" spc="-10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335972" y="3482797"/>
            <a:ext cx="5273428" cy="2286583"/>
            <a:chOff x="0" y="0"/>
            <a:chExt cx="1388886" cy="6022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88886" cy="602228"/>
            </a:xfrm>
            <a:custGeom>
              <a:avLst/>
              <a:gdLst/>
              <a:ahLst/>
              <a:cxnLst/>
              <a:rect l="l" t="t" r="r" b="b"/>
              <a:pathLst>
                <a:path w="1388886" h="602228">
                  <a:moveTo>
                    <a:pt x="74873" y="0"/>
                  </a:moveTo>
                  <a:lnTo>
                    <a:pt x="1314013" y="0"/>
                  </a:lnTo>
                  <a:cubicBezTo>
                    <a:pt x="1333871" y="0"/>
                    <a:pt x="1352915" y="7888"/>
                    <a:pt x="1366957" y="21930"/>
                  </a:cubicBezTo>
                  <a:cubicBezTo>
                    <a:pt x="1380998" y="35971"/>
                    <a:pt x="1388886" y="55016"/>
                    <a:pt x="1388886" y="74873"/>
                  </a:cubicBezTo>
                  <a:lnTo>
                    <a:pt x="1388886" y="527355"/>
                  </a:lnTo>
                  <a:cubicBezTo>
                    <a:pt x="1388886" y="568706"/>
                    <a:pt x="1355365" y="602228"/>
                    <a:pt x="1314013" y="602228"/>
                  </a:cubicBezTo>
                  <a:lnTo>
                    <a:pt x="74873" y="602228"/>
                  </a:lnTo>
                  <a:cubicBezTo>
                    <a:pt x="55016" y="602228"/>
                    <a:pt x="35971" y="594339"/>
                    <a:pt x="21930" y="580298"/>
                  </a:cubicBezTo>
                  <a:cubicBezTo>
                    <a:pt x="7888" y="566256"/>
                    <a:pt x="0" y="547212"/>
                    <a:pt x="0" y="527355"/>
                  </a:cubicBezTo>
                  <a:lnTo>
                    <a:pt x="0" y="74873"/>
                  </a:lnTo>
                  <a:cubicBezTo>
                    <a:pt x="0" y="55016"/>
                    <a:pt x="7888" y="35971"/>
                    <a:pt x="21930" y="21930"/>
                  </a:cubicBezTo>
                  <a:cubicBezTo>
                    <a:pt x="35971" y="7888"/>
                    <a:pt x="55016" y="0"/>
                    <a:pt x="748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388886" cy="69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spc="-11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Democratizing mental health care for youth, students, and underserved communities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6660"/>
            <a:ext cx="16705811" cy="170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7492" spc="-352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BUSINESS                              MARKET </a:t>
            </a:r>
          </a:p>
          <a:p>
            <a:pPr algn="l">
              <a:lnSpc>
                <a:spcPts val="6443"/>
              </a:lnSpc>
            </a:pPr>
            <a:r>
              <a:rPr lang="en-US" sz="7492" spc="-352">
                <a:solidFill>
                  <a:srgbClr val="11363E"/>
                </a:solidFill>
                <a:latin typeface="Rubik One"/>
                <a:ea typeface="Rubik One"/>
                <a:cs typeface="Rubik One"/>
                <a:sym typeface="Rubik One"/>
              </a:rPr>
              <a:t> MODEL                                  STRATEGY</a:t>
            </a:r>
          </a:p>
        </p:txBody>
      </p:sp>
      <p:sp>
        <p:nvSpPr>
          <p:cNvPr id="3" name="Freeform 3"/>
          <p:cNvSpPr/>
          <p:nvPr/>
        </p:nvSpPr>
        <p:spPr>
          <a:xfrm>
            <a:off x="9346378" y="8143262"/>
            <a:ext cx="2542334" cy="1433241"/>
          </a:xfrm>
          <a:custGeom>
            <a:avLst/>
            <a:gdLst/>
            <a:ahLst/>
            <a:cxnLst/>
            <a:rect l="l" t="t" r="r" b="b"/>
            <a:pathLst>
              <a:path w="2542334" h="1433241">
                <a:moveTo>
                  <a:pt x="0" y="0"/>
                </a:moveTo>
                <a:lnTo>
                  <a:pt x="2542334" y="0"/>
                </a:lnTo>
                <a:lnTo>
                  <a:pt x="2542334" y="1433240"/>
                </a:lnTo>
                <a:lnTo>
                  <a:pt x="0" y="143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7004615" y="7858781"/>
            <a:ext cx="1685270" cy="950071"/>
          </a:xfrm>
          <a:custGeom>
            <a:avLst/>
            <a:gdLst/>
            <a:ahLst/>
            <a:cxnLst/>
            <a:rect l="l" t="t" r="r" b="b"/>
            <a:pathLst>
              <a:path w="1685270" h="950071">
                <a:moveTo>
                  <a:pt x="1685271" y="0"/>
                </a:moveTo>
                <a:lnTo>
                  <a:pt x="0" y="0"/>
                </a:lnTo>
                <a:lnTo>
                  <a:pt x="0" y="950071"/>
                </a:lnTo>
                <a:lnTo>
                  <a:pt x="1685271" y="950071"/>
                </a:lnTo>
                <a:lnTo>
                  <a:pt x="16852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663261" y="1165889"/>
            <a:ext cx="1488484" cy="839133"/>
          </a:xfrm>
          <a:custGeom>
            <a:avLst/>
            <a:gdLst/>
            <a:ahLst/>
            <a:cxnLst/>
            <a:rect l="l" t="t" r="r" b="b"/>
            <a:pathLst>
              <a:path w="1488484" h="839133">
                <a:moveTo>
                  <a:pt x="1488484" y="0"/>
                </a:moveTo>
                <a:lnTo>
                  <a:pt x="0" y="0"/>
                </a:lnTo>
                <a:lnTo>
                  <a:pt x="0" y="839133"/>
                </a:lnTo>
                <a:lnTo>
                  <a:pt x="1488484" y="839133"/>
                </a:lnTo>
                <a:lnTo>
                  <a:pt x="14884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32336" y="3103713"/>
            <a:ext cx="5038411" cy="4030728"/>
          </a:xfrm>
          <a:custGeom>
            <a:avLst/>
            <a:gdLst/>
            <a:ahLst/>
            <a:cxnLst/>
            <a:rect l="l" t="t" r="r" b="b"/>
            <a:pathLst>
              <a:path w="5038411" h="4030728">
                <a:moveTo>
                  <a:pt x="0" y="0"/>
                </a:moveTo>
                <a:lnTo>
                  <a:pt x="5038411" y="0"/>
                </a:lnTo>
                <a:lnTo>
                  <a:pt x="5038411" y="4030729"/>
                </a:lnTo>
                <a:lnTo>
                  <a:pt x="0" y="4030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4452" y="3407776"/>
            <a:ext cx="6105605" cy="1112367"/>
            <a:chOff x="0" y="0"/>
            <a:chExt cx="1608061" cy="2929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8061" cy="292969"/>
            </a:xfrm>
            <a:custGeom>
              <a:avLst/>
              <a:gdLst/>
              <a:ahLst/>
              <a:cxnLst/>
              <a:rect l="l" t="t" r="r" b="b"/>
              <a:pathLst>
                <a:path w="1608061" h="292969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28301"/>
                  </a:lnTo>
                  <a:cubicBezTo>
                    <a:pt x="1608061" y="245452"/>
                    <a:pt x="1601247" y="261901"/>
                    <a:pt x="1589120" y="274028"/>
                  </a:cubicBezTo>
                  <a:cubicBezTo>
                    <a:pt x="1576992" y="286156"/>
                    <a:pt x="1560544" y="292969"/>
                    <a:pt x="1543392" y="292969"/>
                  </a:cubicBezTo>
                  <a:lnTo>
                    <a:pt x="64668" y="292969"/>
                  </a:lnTo>
                  <a:cubicBezTo>
                    <a:pt x="47517" y="292969"/>
                    <a:pt x="31068" y="286156"/>
                    <a:pt x="18941" y="274028"/>
                  </a:cubicBezTo>
                  <a:cubicBezTo>
                    <a:pt x="6813" y="261901"/>
                    <a:pt x="0" y="245452"/>
                    <a:pt x="0" y="228301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608061" cy="378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b="1" spc="-107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Freemium Tier: Free AI chat, journaling, mood tracking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4452" y="5119077"/>
            <a:ext cx="6105605" cy="1034822"/>
            <a:chOff x="0" y="0"/>
            <a:chExt cx="1608061" cy="2725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608061" cy="34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 spc="-9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Premium Tier ($): Advanced mood analytics, therapist access, custom AI wellness plans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4452" y="6830175"/>
            <a:ext cx="6105605" cy="1071168"/>
            <a:chOff x="0" y="0"/>
            <a:chExt cx="1608061" cy="2821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08061" cy="282118"/>
            </a:xfrm>
            <a:custGeom>
              <a:avLst/>
              <a:gdLst/>
              <a:ahLst/>
              <a:cxnLst/>
              <a:rect l="l" t="t" r="r" b="b"/>
              <a:pathLst>
                <a:path w="1608061" h="282118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17450"/>
                  </a:lnTo>
                  <a:cubicBezTo>
                    <a:pt x="1608061" y="234601"/>
                    <a:pt x="1601247" y="251050"/>
                    <a:pt x="1589120" y="263178"/>
                  </a:cubicBezTo>
                  <a:cubicBezTo>
                    <a:pt x="1576992" y="275305"/>
                    <a:pt x="1560544" y="282118"/>
                    <a:pt x="1543392" y="282118"/>
                  </a:cubicBezTo>
                  <a:lnTo>
                    <a:pt x="64668" y="282118"/>
                  </a:lnTo>
                  <a:cubicBezTo>
                    <a:pt x="47517" y="282118"/>
                    <a:pt x="31068" y="275305"/>
                    <a:pt x="18941" y="263178"/>
                  </a:cubicBezTo>
                  <a:cubicBezTo>
                    <a:pt x="6813" y="251050"/>
                    <a:pt x="0" y="234601"/>
                    <a:pt x="0" y="217450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608061" cy="367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spc="-103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B2B SaaS: Licensing to colleges, HR departments, wellness apps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4452" y="8541680"/>
            <a:ext cx="6105605" cy="1071168"/>
            <a:chOff x="0" y="0"/>
            <a:chExt cx="1608061" cy="2821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8061" cy="282118"/>
            </a:xfrm>
            <a:custGeom>
              <a:avLst/>
              <a:gdLst/>
              <a:ahLst/>
              <a:cxnLst/>
              <a:rect l="l" t="t" r="r" b="b"/>
              <a:pathLst>
                <a:path w="1608061" h="282118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17450"/>
                  </a:lnTo>
                  <a:cubicBezTo>
                    <a:pt x="1608061" y="234601"/>
                    <a:pt x="1601247" y="251050"/>
                    <a:pt x="1589120" y="263178"/>
                  </a:cubicBezTo>
                  <a:cubicBezTo>
                    <a:pt x="1576992" y="275305"/>
                    <a:pt x="1560544" y="282118"/>
                    <a:pt x="1543392" y="282118"/>
                  </a:cubicBezTo>
                  <a:lnTo>
                    <a:pt x="64668" y="282118"/>
                  </a:lnTo>
                  <a:cubicBezTo>
                    <a:pt x="47517" y="282118"/>
                    <a:pt x="31068" y="275305"/>
                    <a:pt x="18941" y="263178"/>
                  </a:cubicBezTo>
                  <a:cubicBezTo>
                    <a:pt x="6813" y="251050"/>
                    <a:pt x="0" y="234601"/>
                    <a:pt x="0" y="217450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608061" cy="367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spc="-103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CSR Partnerships: For impact-based deployments with NGOs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43026" y="3407776"/>
            <a:ext cx="6105605" cy="1153566"/>
            <a:chOff x="0" y="0"/>
            <a:chExt cx="1608061" cy="3038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08061" cy="303820"/>
            </a:xfrm>
            <a:custGeom>
              <a:avLst/>
              <a:gdLst/>
              <a:ahLst/>
              <a:cxnLst/>
              <a:rect l="l" t="t" r="r" b="b"/>
              <a:pathLst>
                <a:path w="1608061" h="303820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39152"/>
                  </a:lnTo>
                  <a:cubicBezTo>
                    <a:pt x="1608061" y="274867"/>
                    <a:pt x="1579108" y="303820"/>
                    <a:pt x="1543392" y="303820"/>
                  </a:cubicBezTo>
                  <a:lnTo>
                    <a:pt x="64668" y="303820"/>
                  </a:lnTo>
                  <a:cubicBezTo>
                    <a:pt x="47517" y="303820"/>
                    <a:pt x="31068" y="297007"/>
                    <a:pt x="18941" y="284879"/>
                  </a:cubicBezTo>
                  <a:cubicBezTo>
                    <a:pt x="6813" y="272751"/>
                    <a:pt x="0" y="256303"/>
                    <a:pt x="0" y="239152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608061" cy="399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spc="-11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🎓 Campus Ambassador Program (target students)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043026" y="5103336"/>
            <a:ext cx="6105605" cy="1153566"/>
            <a:chOff x="0" y="0"/>
            <a:chExt cx="1608061" cy="3038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08061" cy="303820"/>
            </a:xfrm>
            <a:custGeom>
              <a:avLst/>
              <a:gdLst/>
              <a:ahLst/>
              <a:cxnLst/>
              <a:rect l="l" t="t" r="r" b="b"/>
              <a:pathLst>
                <a:path w="1608061" h="303820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39152"/>
                  </a:lnTo>
                  <a:cubicBezTo>
                    <a:pt x="1608061" y="274867"/>
                    <a:pt x="1579108" y="303820"/>
                    <a:pt x="1543392" y="303820"/>
                  </a:cubicBezTo>
                  <a:lnTo>
                    <a:pt x="64668" y="303820"/>
                  </a:lnTo>
                  <a:cubicBezTo>
                    <a:pt x="47517" y="303820"/>
                    <a:pt x="31068" y="297007"/>
                    <a:pt x="18941" y="284879"/>
                  </a:cubicBezTo>
                  <a:cubicBezTo>
                    <a:pt x="6813" y="272751"/>
                    <a:pt x="0" y="256303"/>
                    <a:pt x="0" y="239152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608061" cy="399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spc="-11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🤝 Partnerships with NGOs &amp; Edu Platforms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43026" y="6795384"/>
            <a:ext cx="6105605" cy="1071168"/>
            <a:chOff x="0" y="0"/>
            <a:chExt cx="1608061" cy="2821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08061" cy="282118"/>
            </a:xfrm>
            <a:custGeom>
              <a:avLst/>
              <a:gdLst/>
              <a:ahLst/>
              <a:cxnLst/>
              <a:rect l="l" t="t" r="r" b="b"/>
              <a:pathLst>
                <a:path w="1608061" h="282118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17450"/>
                  </a:lnTo>
                  <a:cubicBezTo>
                    <a:pt x="1608061" y="234601"/>
                    <a:pt x="1601247" y="251050"/>
                    <a:pt x="1589120" y="263178"/>
                  </a:cubicBezTo>
                  <a:cubicBezTo>
                    <a:pt x="1576992" y="275305"/>
                    <a:pt x="1560544" y="282118"/>
                    <a:pt x="1543392" y="282118"/>
                  </a:cubicBezTo>
                  <a:lnTo>
                    <a:pt x="64668" y="282118"/>
                  </a:lnTo>
                  <a:cubicBezTo>
                    <a:pt x="47517" y="282118"/>
                    <a:pt x="31068" y="275305"/>
                    <a:pt x="18941" y="263178"/>
                  </a:cubicBezTo>
                  <a:cubicBezTo>
                    <a:pt x="6813" y="251050"/>
                    <a:pt x="0" y="234601"/>
                    <a:pt x="0" y="217450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1608061" cy="367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spc="-103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📱 Social Media &amp; Influencer Awareness Campaigns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43026" y="8506481"/>
            <a:ext cx="6105605" cy="1034822"/>
            <a:chOff x="0" y="0"/>
            <a:chExt cx="1608061" cy="27254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08061" cy="272546"/>
            </a:xfrm>
            <a:custGeom>
              <a:avLst/>
              <a:gdLst/>
              <a:ahLst/>
              <a:cxnLst/>
              <a:rect l="l" t="t" r="r" b="b"/>
              <a:pathLst>
                <a:path w="1608061" h="272546">
                  <a:moveTo>
                    <a:pt x="64668" y="0"/>
                  </a:moveTo>
                  <a:lnTo>
                    <a:pt x="1543392" y="0"/>
                  </a:lnTo>
                  <a:cubicBezTo>
                    <a:pt x="1560544" y="0"/>
                    <a:pt x="1576992" y="6813"/>
                    <a:pt x="1589120" y="18941"/>
                  </a:cubicBezTo>
                  <a:cubicBezTo>
                    <a:pt x="1601247" y="31068"/>
                    <a:pt x="1608061" y="47517"/>
                    <a:pt x="1608061" y="64668"/>
                  </a:cubicBezTo>
                  <a:lnTo>
                    <a:pt x="1608061" y="207878"/>
                  </a:lnTo>
                  <a:cubicBezTo>
                    <a:pt x="1608061" y="225029"/>
                    <a:pt x="1601247" y="241477"/>
                    <a:pt x="1589120" y="253605"/>
                  </a:cubicBezTo>
                  <a:cubicBezTo>
                    <a:pt x="1576992" y="265733"/>
                    <a:pt x="1560544" y="272546"/>
                    <a:pt x="1543392" y="272546"/>
                  </a:cubicBezTo>
                  <a:lnTo>
                    <a:pt x="64668" y="272546"/>
                  </a:lnTo>
                  <a:cubicBezTo>
                    <a:pt x="47517" y="272546"/>
                    <a:pt x="31068" y="265733"/>
                    <a:pt x="18941" y="253605"/>
                  </a:cubicBezTo>
                  <a:cubicBezTo>
                    <a:pt x="6813" y="241477"/>
                    <a:pt x="0" y="225029"/>
                    <a:pt x="0" y="207878"/>
                  </a:cubicBezTo>
                  <a:lnTo>
                    <a:pt x="0" y="64668"/>
                  </a:lnTo>
                  <a:cubicBezTo>
                    <a:pt x="0" y="47517"/>
                    <a:pt x="6813" y="31068"/>
                    <a:pt x="18941" y="18941"/>
                  </a:cubicBezTo>
                  <a:cubicBezTo>
                    <a:pt x="31068" y="6813"/>
                    <a:pt x="47517" y="0"/>
                    <a:pt x="646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1608061" cy="358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spc="-103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🧪 Freemium Model for fast onboarding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411</Words>
  <Application>Microsoft Office PowerPoint</Application>
  <PresentationFormat>Custom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Telegraf Bold</vt:lpstr>
      <vt:lpstr>Rubik One</vt:lpstr>
      <vt:lpstr>Telegraf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Mindcare</dc:title>
  <dc:creator>Admin</dc:creator>
  <cp:lastModifiedBy>Admin</cp:lastModifiedBy>
  <cp:revision>8</cp:revision>
  <dcterms:created xsi:type="dcterms:W3CDTF">2006-08-16T00:00:00Z</dcterms:created>
  <dcterms:modified xsi:type="dcterms:W3CDTF">2025-05-17T19:58:43Z</dcterms:modified>
  <dc:identifier>DAGmpe4zhfw</dc:identifier>
</cp:coreProperties>
</file>